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11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874C8-A5CF-48FA-AE2B-8F05B7222C05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68CD9-522B-486E-8F70-1993E977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F042-0855-4117-9C22-C3975BD64B6A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7A02-7756-4B2C-A143-7CE76DDBC24F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0167-4F2D-49A4-95AB-79D7D7ACDDD8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EFBA-E349-486A-8C69-E6E97BF026EA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5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3DD-FCB2-4AD3-8950-34FE760E5D47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5AC4-F37C-42AD-BE80-6589D56799D9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6627-6622-401F-993C-F818973E3D8B}" type="datetime1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6C91-FE1A-4D2A-839C-5DF2FBF5D3E7}" type="datetime1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5E2C-F4FA-4CA6-812C-795265272113}" type="datetime1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3DBE-CD38-4F8B-9B34-A65E138ACDE4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CAF3-D98C-4400-B95B-03B5269BC7A3}" type="datetime1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B1C95-15E5-4A47-B7FB-5E08F5659FB4}" type="datetime1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166F-08EE-4B3A-BAD2-2DF7F41B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89" y="246991"/>
            <a:ext cx="5770221" cy="64744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6387"/>
            <a:ext cx="9144000" cy="234404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EagleSat-1</a:t>
            </a:r>
            <a:br>
              <a:rPr lang="en-US" sz="4000" b="1" dirty="0">
                <a:latin typeface="+mn-lt"/>
              </a:rPr>
            </a:br>
            <a:r>
              <a:rPr lang="en-US" sz="3200" b="1" dirty="0">
                <a:latin typeface="+mn-lt"/>
              </a:rPr>
              <a:t>Ground System and Orbital Predictions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2833"/>
            <a:ext cx="9144000" cy="1655762"/>
          </a:xfrm>
        </p:spPr>
        <p:txBody>
          <a:bodyPr/>
          <a:lstStyle/>
          <a:p>
            <a:r>
              <a:rPr lang="en-US" b="1" dirty="0"/>
              <a:t>Madison Padilla</a:t>
            </a:r>
          </a:p>
          <a:p>
            <a:pPr algn="l"/>
            <a:r>
              <a:rPr lang="en-US" sz="1800" dirty="0"/>
              <a:t>Embry-Riddle Aeronautical University	                                               Aerospace Engineering, Junior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33211"/>
            <a:ext cx="2042227" cy="1786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81" y="4289441"/>
            <a:ext cx="1730719" cy="173071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50327" y="5189163"/>
            <a:ext cx="349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Presentation for </a:t>
            </a:r>
          </a:p>
          <a:p>
            <a:pPr algn="ctr"/>
            <a:r>
              <a:rPr lang="en-US" sz="1600" b="1" dirty="0"/>
              <a:t>AZ/NASA Space Gant Symposium</a:t>
            </a:r>
          </a:p>
          <a:p>
            <a:pPr algn="ctr"/>
            <a:r>
              <a:rPr lang="en-US" sz="1600" dirty="0"/>
              <a:t>April 21-22,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Dr. Gary Yale</a:t>
            </a:r>
          </a:p>
          <a:p>
            <a:r>
              <a:rPr lang="en-US" dirty="0"/>
              <a:t>Flight Operations team members Kyle Noland, Tyler Noland and </a:t>
            </a:r>
            <a:r>
              <a:rPr lang="en-US" dirty="0" err="1"/>
              <a:t>Yashica</a:t>
            </a:r>
            <a:r>
              <a:rPr lang="en-US" dirty="0"/>
              <a:t> Khatri</a:t>
            </a:r>
          </a:p>
          <a:p>
            <a:r>
              <a:rPr lang="en-US" dirty="0" err="1"/>
              <a:t>EagleSat</a:t>
            </a:r>
            <a:r>
              <a:rPr lang="en-US" dirty="0"/>
              <a:t>-I team</a:t>
            </a:r>
          </a:p>
          <a:p>
            <a:r>
              <a:rPr lang="en-US" dirty="0"/>
              <a:t>Embry-Riddle Aeronautical University</a:t>
            </a:r>
          </a:p>
          <a:p>
            <a:r>
              <a:rPr lang="en-US" dirty="0"/>
              <a:t>NASA Arizona Space Grant Consortium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58" y="365125"/>
            <a:ext cx="1669142" cy="1460499"/>
          </a:xfrm>
          <a:prstGeom prst="rect">
            <a:avLst/>
          </a:prstGeom>
        </p:spPr>
      </p:pic>
      <p:pic>
        <p:nvPicPr>
          <p:cNvPr id="1028" name="Picture 4" descr="Image result for arizona space grant consort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88" y="4227134"/>
            <a:ext cx="1375611" cy="21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mbry riddle aeronautical university presco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14" y="5344198"/>
            <a:ext cx="3761372" cy="10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5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rau eag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89" y="246991"/>
            <a:ext cx="5770221" cy="64744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Madison Padilla</a:t>
            </a:r>
          </a:p>
          <a:p>
            <a:pPr marL="0" indent="0" algn="ctr">
              <a:buNone/>
            </a:pPr>
            <a:r>
              <a:rPr lang="en-US" dirty="0"/>
              <a:t>padillm3@my.erau.edu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 system overview</a:t>
            </a:r>
          </a:p>
          <a:p>
            <a:r>
              <a:rPr lang="en-US" dirty="0"/>
              <a:t>Ground system breakdown</a:t>
            </a:r>
          </a:p>
          <a:p>
            <a:r>
              <a:rPr lang="en-US" dirty="0"/>
              <a:t>Graphic user interface (GUI) layout </a:t>
            </a:r>
          </a:p>
          <a:p>
            <a:r>
              <a:rPr lang="en-US" dirty="0"/>
              <a:t>Flight dynamics overview</a:t>
            </a:r>
          </a:p>
          <a:p>
            <a:r>
              <a:rPr lang="en-US" dirty="0"/>
              <a:t>Analysis from flight dynamics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49" y="370105"/>
            <a:ext cx="1663451" cy="14555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ground system to provide a </a:t>
            </a:r>
            <a:r>
              <a:rPr lang="en-US" u="sng" dirty="0"/>
              <a:t>G</a:t>
            </a:r>
            <a:r>
              <a:rPr lang="en-US" dirty="0"/>
              <a:t>raphical </a:t>
            </a:r>
            <a:r>
              <a:rPr lang="en-US" u="sng" dirty="0"/>
              <a:t>U</a:t>
            </a:r>
            <a:r>
              <a:rPr lang="en-US" dirty="0"/>
              <a:t>ser </a:t>
            </a:r>
            <a:r>
              <a:rPr lang="en-US" u="sng" dirty="0"/>
              <a:t>I</a:t>
            </a:r>
            <a:r>
              <a:rPr lang="en-US" dirty="0"/>
              <a:t>nterface (GUI) that is able to connect to </a:t>
            </a:r>
            <a:r>
              <a:rPr lang="en-US" dirty="0" err="1"/>
              <a:t>EagleSat</a:t>
            </a:r>
            <a:r>
              <a:rPr lang="en-US" dirty="0"/>
              <a:t>-I through a serial connection to the </a:t>
            </a:r>
            <a:r>
              <a:rPr lang="en-US" u="sng" dirty="0"/>
              <a:t>T</a:t>
            </a:r>
            <a:r>
              <a:rPr lang="en-US" dirty="0"/>
              <a:t>erminal </a:t>
            </a:r>
            <a:r>
              <a:rPr lang="en-US" u="sng" dirty="0"/>
              <a:t>N</a:t>
            </a:r>
            <a:r>
              <a:rPr lang="en-US" dirty="0"/>
              <a:t>ode </a:t>
            </a:r>
            <a:r>
              <a:rPr lang="en-US" u="sng" dirty="0"/>
              <a:t>C</a:t>
            </a:r>
            <a:r>
              <a:rPr lang="en-US" dirty="0"/>
              <a:t>ontroller (TNC)</a:t>
            </a:r>
          </a:p>
          <a:p>
            <a:r>
              <a:rPr lang="en-US" dirty="0"/>
              <a:t>View, save, observe and process data from </a:t>
            </a:r>
            <a:r>
              <a:rPr lang="en-US" dirty="0" err="1"/>
              <a:t>EagleSat</a:t>
            </a:r>
            <a:r>
              <a:rPr lang="en-US" dirty="0"/>
              <a:t>-I</a:t>
            </a:r>
          </a:p>
          <a:p>
            <a:r>
              <a:rPr lang="en-US" dirty="0"/>
              <a:t>Send commands to </a:t>
            </a:r>
            <a:r>
              <a:rPr lang="en-US" dirty="0" err="1"/>
              <a:t>EagleSat</a:t>
            </a:r>
            <a:r>
              <a:rPr lang="en-US" dirty="0"/>
              <a:t>-I</a:t>
            </a:r>
          </a:p>
          <a:p>
            <a:r>
              <a:rPr lang="en-US" u="sng" dirty="0"/>
              <a:t>Mat</a:t>
            </a:r>
            <a:r>
              <a:rPr lang="en-US" dirty="0"/>
              <a:t>rix </a:t>
            </a:r>
            <a:r>
              <a:rPr lang="en-US" u="sng" dirty="0"/>
              <a:t>Lab</a:t>
            </a:r>
            <a:r>
              <a:rPr lang="en-US" dirty="0"/>
              <a:t>oratories (MATLAB) chosen for all ground station software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49" y="365125"/>
            <a:ext cx="1663451" cy="14555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 Level Flowchart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3571" t="20246" r="35065" b="23268"/>
          <a:stretch/>
        </p:blipFill>
        <p:spPr bwMode="auto">
          <a:xfrm>
            <a:off x="4376558" y="349135"/>
            <a:ext cx="6977242" cy="6168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Flow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687" t="9712" r="33849" b="72799"/>
          <a:stretch/>
        </p:blipFill>
        <p:spPr>
          <a:xfrm>
            <a:off x="4771505" y="735937"/>
            <a:ext cx="6582295" cy="57646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46" b="3684"/>
          <a:stretch/>
        </p:blipFill>
        <p:spPr>
          <a:xfrm>
            <a:off x="182100" y="207808"/>
            <a:ext cx="11825066" cy="64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999" y="624903"/>
            <a:ext cx="942558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1.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749" y="624902"/>
            <a:ext cx="87434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2. GPS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999" y="2678435"/>
            <a:ext cx="208897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3. Raw Data Output</a:t>
            </a:r>
            <a:r>
              <a:rPr lang="en-US" sz="15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7645" y="2516852"/>
            <a:ext cx="207784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4. Position and Velocity</a:t>
            </a:r>
            <a:r>
              <a:rPr lang="en-US" sz="15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8086" y="5695857"/>
            <a:ext cx="1479853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5. Data Source</a:t>
            </a:r>
            <a:r>
              <a:rPr lang="en-US" sz="1500" b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88086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6910" y="3665705"/>
            <a:ext cx="298579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dirty="0">
                <a:latin typeface="Times New Roman"/>
              </a:rPr>
              <a:t>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Greenwich Mean Time (GMT)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AZ 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GMT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Mission Time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6910" y="3664532"/>
            <a:ext cx="298579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    GPS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GPS Lock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State Vector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Latitude and Longitude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Altitude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Number of satellite locks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6910" y="3665704"/>
            <a:ext cx="29857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3.   Raw Data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6910" y="3663358"/>
            <a:ext cx="29857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 startAt="4"/>
            </a:pPr>
            <a:r>
              <a:rPr lang="en-US" dirty="0">
                <a:latin typeface="Times New Roman"/>
              </a:rPr>
              <a:t>Position and Velocity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position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velocity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6910" y="3663359"/>
            <a:ext cx="29857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5.  Data Source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Buttons for real-time or playback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Save and exit</a:t>
            </a:r>
          </a:p>
        </p:txBody>
      </p:sp>
    </p:spTree>
    <p:extLst>
      <p:ext uri="{BB962C8B-B14F-4D97-AF65-F5344CB8AC3E}">
        <p14:creationId xmlns:p14="http://schemas.microsoft.com/office/powerpoint/2010/main" val="387182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Flight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objective: To calculate and incorporate drag in order to predict the deorbit time on the </a:t>
            </a:r>
            <a:r>
              <a:rPr lang="en-US" dirty="0" err="1"/>
              <a:t>EagleSat</a:t>
            </a:r>
            <a:r>
              <a:rPr lang="en-US" dirty="0"/>
              <a:t>-I</a:t>
            </a:r>
          </a:p>
          <a:p>
            <a:r>
              <a:rPr lang="en-US" dirty="0"/>
              <a:t>Orbital Predictions:</a:t>
            </a:r>
          </a:p>
          <a:p>
            <a:pPr lvl="1"/>
            <a:r>
              <a:rPr lang="en-US" dirty="0"/>
              <a:t>Altitude at apogee: 811.0 km</a:t>
            </a:r>
          </a:p>
          <a:p>
            <a:pPr lvl="1"/>
            <a:r>
              <a:rPr lang="en-US" dirty="0"/>
              <a:t>Altitude at perigee: 440.0 km</a:t>
            </a:r>
          </a:p>
          <a:p>
            <a:pPr lvl="1"/>
            <a:r>
              <a:rPr lang="en-US" dirty="0"/>
              <a:t>Inclination: 97.7°</a:t>
            </a:r>
          </a:p>
          <a:p>
            <a:pPr lvl="1"/>
            <a:r>
              <a:rPr lang="en-US" dirty="0"/>
              <a:t>Assumed launch date: September 21, 2017</a:t>
            </a:r>
          </a:p>
          <a:p>
            <a:r>
              <a:rPr lang="en-US" dirty="0"/>
              <a:t>All flight dynamics analysis is done in Systems Tool Kit 10 (STK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Estimated deorbit time: Approximately 9.5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59" y="365125"/>
            <a:ext cx="1669142" cy="1460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4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STK Analysis -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Predicted passes over Ground Station (located in ERAU’s AXFAB)</a:t>
            </a:r>
          </a:p>
          <a:p>
            <a:pPr lvl="1"/>
            <a:r>
              <a:rPr lang="en-US" sz="2000" dirty="0"/>
              <a:t>3 to 6 passes per day</a:t>
            </a:r>
          </a:p>
          <a:p>
            <a:pPr lvl="1"/>
            <a:r>
              <a:rPr lang="en-US" sz="2000" dirty="0"/>
              <a:t>2-3 passes within approx.  1-2 hours, separated by approx. 8-10 hour intervals</a:t>
            </a:r>
          </a:p>
          <a:p>
            <a:pPr lvl="1"/>
            <a:r>
              <a:rPr lang="en-US" sz="2000" dirty="0"/>
              <a:t>Mean coverage time: approximately 10 minutes</a:t>
            </a:r>
          </a:p>
          <a:p>
            <a:r>
              <a:rPr lang="en-US" sz="2400" dirty="0"/>
              <a:t>Example of STK coverage generation file, based upon the assumed launch date: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58" y="365126"/>
            <a:ext cx="1669142" cy="1460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22" t="20606" r="45093" b="59922"/>
          <a:stretch/>
        </p:blipFill>
        <p:spPr>
          <a:xfrm>
            <a:off x="1478402" y="3978442"/>
            <a:ext cx="9235196" cy="23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STK Analysis – Eclipse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Eclipse Analysis, based upon the assumed launch date</a:t>
            </a:r>
          </a:p>
          <a:p>
            <a:pPr lvl="1"/>
            <a:r>
              <a:rPr lang="en-US" dirty="0"/>
              <a:t>Eclipse duration: 8 seconds to 36 minutes</a:t>
            </a:r>
          </a:p>
          <a:p>
            <a:pPr lvl="1"/>
            <a:r>
              <a:rPr lang="en-US" dirty="0"/>
              <a:t>Average eclipse duration: Approx. 12 minutes</a:t>
            </a:r>
          </a:p>
          <a:p>
            <a:pPr lvl="1"/>
            <a:r>
              <a:rPr lang="en-US" dirty="0"/>
              <a:t>Example of STK eclipse summary: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66F-08EE-4B3A-BAD2-2DF7F41B7F8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48" y="354883"/>
            <a:ext cx="1669142" cy="1460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236" t="20557" r="57099" b="63977"/>
          <a:stretch/>
        </p:blipFill>
        <p:spPr>
          <a:xfrm>
            <a:off x="2190753" y="3961083"/>
            <a:ext cx="7810493" cy="22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420</Words>
  <Application>Microsoft Macintosh PowerPoint</Application>
  <PresentationFormat>Custom</PresentationFormat>
  <Paragraphs>86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EagleSat-1 Ground System and Orbital Predictions </vt:lpstr>
      <vt:lpstr>Overview</vt:lpstr>
      <vt:lpstr>Ground System</vt:lpstr>
      <vt:lpstr>PowerPoint Presentation</vt:lpstr>
      <vt:lpstr>PowerPoint Presentation</vt:lpstr>
      <vt:lpstr>PowerPoint Presentation</vt:lpstr>
      <vt:lpstr>Flight Dynamics</vt:lpstr>
      <vt:lpstr>STK Analysis - Coverage</vt:lpstr>
      <vt:lpstr>STK Analysis – Eclipse Times</vt:lpstr>
      <vt:lpstr>Acknowledgements  </vt:lpstr>
      <vt:lpstr>Questions?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EagleSat-1 Ground System and Orbital Prediction</dc:title>
  <dc:creator>Padilla, Madison D.</dc:creator>
  <cp:lastModifiedBy>Horizons Newspaper</cp:lastModifiedBy>
  <cp:revision>14</cp:revision>
  <dcterms:created xsi:type="dcterms:W3CDTF">2017-04-06T23:25:08Z</dcterms:created>
  <dcterms:modified xsi:type="dcterms:W3CDTF">2017-04-08T01:49:02Z</dcterms:modified>
</cp:coreProperties>
</file>